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1733193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 to Penetration Testing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6280190" y="4029789"/>
            <a:ext cx="7556421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Penetration testing, also known as ethical hacking, is the practice of evaluating the security of an organization's IT systems by simulating real-world cyber attacks. This process helps identify vulnerabilities and assess the effectiveness of security controls, enabling organizations to strengthen their defenses against potential threats.</a:t>
            </a:r>
            <a:endParaRPr lang="en-US" sz="1786" dirty="0"/>
          </a:p>
        </p:txBody>
      </p:sp>
      <p:sp>
        <p:nvSpPr>
          <p:cNvPr id="7" name="Shape 4"/>
          <p:cNvSpPr/>
          <p:nvPr/>
        </p:nvSpPr>
        <p:spPr>
          <a:xfrm>
            <a:off x="6280190" y="611636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123980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56440" y="6099453"/>
            <a:ext cx="2288858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Rajendra Shahi</a:t>
            </a:r>
            <a:endParaRPr lang="en-US" sz="2233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2565" y="922496"/>
            <a:ext cx="6724293" cy="6662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46"/>
              </a:lnSpc>
              <a:buNone/>
            </a:pPr>
            <a:r>
              <a:rPr lang="en-US" sz="4197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and Next Steps</a:t>
            </a:r>
            <a:endParaRPr lang="en-US" sz="4197" dirty="0"/>
          </a:p>
        </p:txBody>
      </p:sp>
      <p:sp>
        <p:nvSpPr>
          <p:cNvPr id="6" name="Shape 3"/>
          <p:cNvSpPr/>
          <p:nvPr/>
        </p:nvSpPr>
        <p:spPr>
          <a:xfrm>
            <a:off x="6232565" y="1908572"/>
            <a:ext cx="3719274" cy="2592705"/>
          </a:xfrm>
          <a:prstGeom prst="roundRect">
            <a:avLst>
              <a:gd name="adj" fmla="val 1480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445687" y="2121694"/>
            <a:ext cx="3203734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3"/>
              </a:lnSpc>
              <a:buNone/>
            </a:pPr>
            <a:r>
              <a:rPr lang="en-US" sz="20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Continuous Improvement</a:t>
            </a:r>
            <a:endParaRPr lang="en-US" sz="2098" dirty="0"/>
          </a:p>
        </p:txBody>
      </p:sp>
      <p:sp>
        <p:nvSpPr>
          <p:cNvPr id="8" name="Text 5"/>
          <p:cNvSpPr/>
          <p:nvPr/>
        </p:nvSpPr>
        <p:spPr>
          <a:xfrm>
            <a:off x="6445687" y="2582585"/>
            <a:ext cx="3293031" cy="1705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Penetration testing is an ongoing process, and organizations should regularly assess their security posture to identify and address emerging threats.</a:t>
            </a:r>
            <a:endParaRPr lang="en-US" sz="1679" dirty="0"/>
          </a:p>
        </p:txBody>
      </p:sp>
      <p:sp>
        <p:nvSpPr>
          <p:cNvPr id="9" name="Shape 6"/>
          <p:cNvSpPr/>
          <p:nvPr/>
        </p:nvSpPr>
        <p:spPr>
          <a:xfrm>
            <a:off x="10164961" y="1908572"/>
            <a:ext cx="3719274" cy="2592705"/>
          </a:xfrm>
          <a:prstGeom prst="roundRect">
            <a:avLst>
              <a:gd name="adj" fmla="val 1480"/>
            </a:avLst>
          </a:prstGeom>
          <a:solidFill>
            <a:srgbClr val="3F4652"/>
          </a:solidFill>
          <a:ln/>
        </p:spPr>
      </p:sp>
      <p:sp>
        <p:nvSpPr>
          <p:cNvPr id="10" name="Text 7"/>
          <p:cNvSpPr/>
          <p:nvPr/>
        </p:nvSpPr>
        <p:spPr>
          <a:xfrm>
            <a:off x="10378083" y="2121694"/>
            <a:ext cx="2664976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3"/>
              </a:lnSpc>
              <a:buNone/>
            </a:pPr>
            <a:r>
              <a:rPr lang="en-US" sz="20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Incident Response</a:t>
            </a:r>
            <a:endParaRPr lang="en-US" sz="2098" dirty="0"/>
          </a:p>
        </p:txBody>
      </p:sp>
      <p:sp>
        <p:nvSpPr>
          <p:cNvPr id="11" name="Text 8"/>
          <p:cNvSpPr/>
          <p:nvPr/>
        </p:nvSpPr>
        <p:spPr>
          <a:xfrm>
            <a:off x="10378083" y="2582585"/>
            <a:ext cx="3293031" cy="1705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and testing incident response plans to ensure the organization is prepared to effectively respond to and recover from security breaches.</a:t>
            </a:r>
            <a:endParaRPr lang="en-US" sz="1679" dirty="0"/>
          </a:p>
        </p:txBody>
      </p:sp>
      <p:sp>
        <p:nvSpPr>
          <p:cNvPr id="12" name="Shape 9"/>
          <p:cNvSpPr/>
          <p:nvPr/>
        </p:nvSpPr>
        <p:spPr>
          <a:xfrm>
            <a:off x="6232565" y="4714399"/>
            <a:ext cx="3719274" cy="2592705"/>
          </a:xfrm>
          <a:prstGeom prst="roundRect">
            <a:avLst>
              <a:gd name="adj" fmla="val 1480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45687" y="4927521"/>
            <a:ext cx="2664976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3"/>
              </a:lnSpc>
              <a:buNone/>
            </a:pPr>
            <a:r>
              <a:rPr lang="en-US" sz="20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Security Awareness</a:t>
            </a:r>
            <a:endParaRPr lang="en-US" sz="2098" dirty="0"/>
          </a:p>
        </p:txBody>
      </p:sp>
      <p:sp>
        <p:nvSpPr>
          <p:cNvPr id="14" name="Text 11"/>
          <p:cNvSpPr/>
          <p:nvPr/>
        </p:nvSpPr>
        <p:spPr>
          <a:xfrm>
            <a:off x="6445687" y="5388412"/>
            <a:ext cx="3293031" cy="13644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Fostering a culture of security awareness among employees, encouraging them to be vigilant and report suspicious activities.</a:t>
            </a:r>
            <a:endParaRPr lang="en-US" sz="1679" dirty="0"/>
          </a:p>
        </p:txBody>
      </p:sp>
      <p:sp>
        <p:nvSpPr>
          <p:cNvPr id="15" name="Shape 12"/>
          <p:cNvSpPr/>
          <p:nvPr/>
        </p:nvSpPr>
        <p:spPr>
          <a:xfrm>
            <a:off x="10164961" y="4714399"/>
            <a:ext cx="3719274" cy="2592705"/>
          </a:xfrm>
          <a:prstGeom prst="roundRect">
            <a:avLst>
              <a:gd name="adj" fmla="val 1480"/>
            </a:avLst>
          </a:prstGeom>
          <a:solidFill>
            <a:srgbClr val="3F4652"/>
          </a:solidFill>
          <a:ln/>
        </p:spPr>
      </p:sp>
      <p:sp>
        <p:nvSpPr>
          <p:cNvPr id="16" name="Text 13"/>
          <p:cNvSpPr/>
          <p:nvPr/>
        </p:nvSpPr>
        <p:spPr>
          <a:xfrm>
            <a:off x="10378083" y="4927521"/>
            <a:ext cx="2664976" cy="3330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3"/>
              </a:lnSpc>
              <a:buNone/>
            </a:pPr>
            <a:r>
              <a:rPr lang="en-US" sz="20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Collaboration</a:t>
            </a:r>
            <a:endParaRPr lang="en-US" sz="2098" dirty="0"/>
          </a:p>
        </p:txBody>
      </p:sp>
      <p:sp>
        <p:nvSpPr>
          <p:cNvPr id="17" name="Text 14"/>
          <p:cNvSpPr/>
          <p:nvPr/>
        </p:nvSpPr>
        <p:spPr>
          <a:xfrm>
            <a:off x="10378083" y="5388412"/>
            <a:ext cx="3293031" cy="1705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86"/>
              </a:lnSpc>
              <a:buNone/>
            </a:pPr>
            <a:r>
              <a:rPr lang="en-US" sz="167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Engaging with security researchers, industry groups, and trusted partners to stay informed about the latest threats and best practices.</a:t>
            </a:r>
            <a:endParaRPr lang="en-US" sz="1679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098232"/>
            <a:ext cx="715922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Ethical Hacking Principles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2402324"/>
            <a:ext cx="510302" cy="510302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978813" y="2487335"/>
            <a:ext cx="140256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5"/>
          <p:cNvSpPr/>
          <p:nvPr/>
        </p:nvSpPr>
        <p:spPr>
          <a:xfrm>
            <a:off x="1530906" y="24023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Authorization</a:t>
            </a:r>
            <a:endParaRPr lang="en-US" sz="2233" dirty="0"/>
          </a:p>
        </p:txBody>
      </p:sp>
      <p:sp>
        <p:nvSpPr>
          <p:cNvPr id="9" name="Text 6"/>
          <p:cNvSpPr/>
          <p:nvPr/>
        </p:nvSpPr>
        <p:spPr>
          <a:xfrm>
            <a:off x="1530906" y="2892743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Penetration testing is conducted with the explicit permission and authorization of the target organization.</a:t>
            </a:r>
            <a:endParaRPr lang="en-US" sz="1786" dirty="0"/>
          </a:p>
        </p:txBody>
      </p:sp>
      <p:sp>
        <p:nvSpPr>
          <p:cNvPr id="10" name="Shape 7"/>
          <p:cNvSpPr/>
          <p:nvPr/>
        </p:nvSpPr>
        <p:spPr>
          <a:xfrm>
            <a:off x="4685467" y="2402324"/>
            <a:ext cx="510302" cy="510302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4846677" y="2487335"/>
            <a:ext cx="18788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9"/>
          <p:cNvSpPr/>
          <p:nvPr/>
        </p:nvSpPr>
        <p:spPr>
          <a:xfrm>
            <a:off x="5422583" y="240232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 Harm</a:t>
            </a:r>
            <a:endParaRPr lang="en-US" sz="2233" dirty="0"/>
          </a:p>
        </p:txBody>
      </p:sp>
      <p:sp>
        <p:nvSpPr>
          <p:cNvPr id="13" name="Text 10"/>
          <p:cNvSpPr/>
          <p:nvPr/>
        </p:nvSpPr>
        <p:spPr>
          <a:xfrm>
            <a:off x="5422583" y="2892743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Penetration testers must ensure that their actions do not cause any actual damage or disruption to the target systems or data.</a:t>
            </a:r>
            <a:endParaRPr lang="en-US" sz="1786" dirty="0"/>
          </a:p>
        </p:txBody>
      </p:sp>
      <p:sp>
        <p:nvSpPr>
          <p:cNvPr id="14" name="Shape 11"/>
          <p:cNvSpPr/>
          <p:nvPr/>
        </p:nvSpPr>
        <p:spPr>
          <a:xfrm>
            <a:off x="793790" y="5189220"/>
            <a:ext cx="510302" cy="510302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15" name="Text 12"/>
          <p:cNvSpPr/>
          <p:nvPr/>
        </p:nvSpPr>
        <p:spPr>
          <a:xfrm>
            <a:off x="957024" y="5274231"/>
            <a:ext cx="18371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3"/>
          <p:cNvSpPr/>
          <p:nvPr/>
        </p:nvSpPr>
        <p:spPr>
          <a:xfrm>
            <a:off x="1530906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Transparency</a:t>
            </a:r>
            <a:endParaRPr lang="en-US" sz="2233" dirty="0"/>
          </a:p>
        </p:txBody>
      </p:sp>
      <p:sp>
        <p:nvSpPr>
          <p:cNvPr id="17" name="Text 14"/>
          <p:cNvSpPr/>
          <p:nvPr/>
        </p:nvSpPr>
        <p:spPr>
          <a:xfrm>
            <a:off x="1530906" y="5679638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scope, objectives, and methodology of the penetration test are clearly communicated to the client.</a:t>
            </a:r>
            <a:endParaRPr lang="en-US" sz="1786" dirty="0"/>
          </a:p>
        </p:txBody>
      </p:sp>
      <p:sp>
        <p:nvSpPr>
          <p:cNvPr id="18" name="Shape 15"/>
          <p:cNvSpPr/>
          <p:nvPr/>
        </p:nvSpPr>
        <p:spPr>
          <a:xfrm>
            <a:off x="4685467" y="5189220"/>
            <a:ext cx="510302" cy="510302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19" name="Text 16"/>
          <p:cNvSpPr/>
          <p:nvPr/>
        </p:nvSpPr>
        <p:spPr>
          <a:xfrm>
            <a:off x="4842034" y="5274231"/>
            <a:ext cx="19716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79" dirty="0"/>
          </a:p>
        </p:txBody>
      </p:sp>
      <p:sp>
        <p:nvSpPr>
          <p:cNvPr id="20" name="Text 17"/>
          <p:cNvSpPr/>
          <p:nvPr/>
        </p:nvSpPr>
        <p:spPr>
          <a:xfrm>
            <a:off x="5422583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Professionalism</a:t>
            </a:r>
            <a:endParaRPr lang="en-US" sz="2233" dirty="0"/>
          </a:p>
        </p:txBody>
      </p:sp>
      <p:sp>
        <p:nvSpPr>
          <p:cNvPr id="21" name="Text 18"/>
          <p:cNvSpPr/>
          <p:nvPr/>
        </p:nvSpPr>
        <p:spPr>
          <a:xfrm>
            <a:off x="5422583" y="5679638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Ethical hackers adhere to the highest standards of professionalism and integrity throughout the engagement.</a:t>
            </a:r>
            <a:endParaRPr lang="en-US" sz="1786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181344"/>
            <a:ext cx="1171384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Reconnaissance and Information Gathering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457099"/>
            <a:ext cx="3978116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Open-Source Intelligence (OSINT)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392573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Gathering publicly available information about the target organization, such as its website, social media profiles, and online presence.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4570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Network Scanning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038243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Mapping the target's network infrastructure and identifying active systems, services, and potential entry points.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4570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Social Engineering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038243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Manipulating people into revealing sensitive information or performing actions that compromise security.</a:t>
            </a:r>
            <a:endParaRPr lang="en-US" sz="1786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96727" y="884277"/>
            <a:ext cx="7723346" cy="12684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94"/>
              </a:lnSpc>
              <a:buNone/>
            </a:pPr>
            <a:r>
              <a:rPr lang="en-US" sz="3995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Vulnerability Identification and Analysis</a:t>
            </a:r>
            <a:endParaRPr lang="en-US" sz="3995" dirty="0"/>
          </a:p>
        </p:txBody>
      </p:sp>
      <p:sp>
        <p:nvSpPr>
          <p:cNvPr id="6" name="Shape 3"/>
          <p:cNvSpPr/>
          <p:nvPr/>
        </p:nvSpPr>
        <p:spPr>
          <a:xfrm>
            <a:off x="6272748" y="2685336"/>
            <a:ext cx="456605" cy="456605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438245" y="2761417"/>
            <a:ext cx="125492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7"/>
              </a:lnSpc>
              <a:buNone/>
            </a:pPr>
            <a:r>
              <a:rPr lang="en-US" sz="2397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397" dirty="0"/>
          </a:p>
        </p:txBody>
      </p:sp>
      <p:sp>
        <p:nvSpPr>
          <p:cNvPr id="8" name="Text 5"/>
          <p:cNvSpPr/>
          <p:nvPr/>
        </p:nvSpPr>
        <p:spPr>
          <a:xfrm>
            <a:off x="7617262" y="2659975"/>
            <a:ext cx="2790825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Vulnerability Scanning</a:t>
            </a:r>
            <a:endParaRPr lang="en-US" sz="1998" dirty="0"/>
          </a:p>
        </p:txBody>
      </p:sp>
      <p:sp>
        <p:nvSpPr>
          <p:cNvPr id="9" name="Text 6"/>
          <p:cNvSpPr/>
          <p:nvPr/>
        </p:nvSpPr>
        <p:spPr>
          <a:xfrm>
            <a:off x="7617262" y="3098721"/>
            <a:ext cx="6302812" cy="649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7"/>
              </a:lnSpc>
              <a:buNone/>
            </a:pPr>
            <a:r>
              <a:rPr lang="en-US" sz="159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Automated tools are used to identify known vulnerabilities in the target's systems and applications.</a:t>
            </a:r>
            <a:endParaRPr lang="en-US" sz="1598" dirty="0"/>
          </a:p>
        </p:txBody>
      </p:sp>
      <p:sp>
        <p:nvSpPr>
          <p:cNvPr id="10" name="Shape 7"/>
          <p:cNvSpPr/>
          <p:nvPr/>
        </p:nvSpPr>
        <p:spPr>
          <a:xfrm>
            <a:off x="6272748" y="4382333"/>
            <a:ext cx="456605" cy="456605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6416933" y="4458414"/>
            <a:ext cx="168116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7"/>
              </a:lnSpc>
              <a:buNone/>
            </a:pPr>
            <a:r>
              <a:rPr lang="en-US" sz="2397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397" dirty="0"/>
          </a:p>
        </p:txBody>
      </p:sp>
      <p:sp>
        <p:nvSpPr>
          <p:cNvPr id="12" name="Text 9"/>
          <p:cNvSpPr/>
          <p:nvPr/>
        </p:nvSpPr>
        <p:spPr>
          <a:xfrm>
            <a:off x="7617262" y="4356973"/>
            <a:ext cx="2699861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Vulnerability Analysis</a:t>
            </a:r>
            <a:endParaRPr lang="en-US" sz="1998" dirty="0"/>
          </a:p>
        </p:txBody>
      </p:sp>
      <p:sp>
        <p:nvSpPr>
          <p:cNvPr id="13" name="Text 10"/>
          <p:cNvSpPr/>
          <p:nvPr/>
        </p:nvSpPr>
        <p:spPr>
          <a:xfrm>
            <a:off x="7617262" y="4795718"/>
            <a:ext cx="6302812" cy="649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7"/>
              </a:lnSpc>
              <a:buNone/>
            </a:pPr>
            <a:r>
              <a:rPr lang="en-US" sz="159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Penetration testers manually investigate and verify the identified vulnerabilities, assessing their severity and exploitability.</a:t>
            </a:r>
            <a:endParaRPr lang="en-US" sz="1598" dirty="0"/>
          </a:p>
        </p:txBody>
      </p:sp>
      <p:sp>
        <p:nvSpPr>
          <p:cNvPr id="14" name="Shape 11"/>
          <p:cNvSpPr/>
          <p:nvPr/>
        </p:nvSpPr>
        <p:spPr>
          <a:xfrm>
            <a:off x="6272748" y="6079331"/>
            <a:ext cx="456605" cy="456605"/>
          </a:xfrm>
          <a:prstGeom prst="roundRect">
            <a:avLst>
              <a:gd name="adj" fmla="val 8001"/>
            </a:avLst>
          </a:prstGeom>
          <a:solidFill>
            <a:srgbClr val="3F4652"/>
          </a:solidFill>
          <a:ln/>
        </p:spPr>
      </p:sp>
      <p:sp>
        <p:nvSpPr>
          <p:cNvPr id="15" name="Text 12"/>
          <p:cNvSpPr/>
          <p:nvPr/>
        </p:nvSpPr>
        <p:spPr>
          <a:xfrm>
            <a:off x="6418838" y="6155412"/>
            <a:ext cx="164425" cy="3044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7"/>
              </a:lnSpc>
              <a:buNone/>
            </a:pPr>
            <a:r>
              <a:rPr lang="en-US" sz="2397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397" dirty="0"/>
          </a:p>
        </p:txBody>
      </p:sp>
      <p:sp>
        <p:nvSpPr>
          <p:cNvPr id="16" name="Text 13"/>
          <p:cNvSpPr/>
          <p:nvPr/>
        </p:nvSpPr>
        <p:spPr>
          <a:xfrm>
            <a:off x="7617262" y="6053971"/>
            <a:ext cx="2536984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7"/>
              </a:lnSpc>
              <a:buNone/>
            </a:pPr>
            <a:r>
              <a:rPr lang="en-US" sz="199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Risk Assessment</a:t>
            </a:r>
            <a:endParaRPr lang="en-US" sz="1998" dirty="0"/>
          </a:p>
        </p:txBody>
      </p:sp>
      <p:sp>
        <p:nvSpPr>
          <p:cNvPr id="17" name="Text 14"/>
          <p:cNvSpPr/>
          <p:nvPr/>
        </p:nvSpPr>
        <p:spPr>
          <a:xfrm>
            <a:off x="7617262" y="6492716"/>
            <a:ext cx="6302812" cy="649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7"/>
              </a:lnSpc>
              <a:buNone/>
            </a:pPr>
            <a:r>
              <a:rPr lang="en-US" sz="1598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potential impact and likelihood of exploitation are evaluated to prioritize the remediation of critical vulnerabilities.</a:t>
            </a:r>
            <a:endParaRPr lang="en-US" sz="1598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64354" y="794504"/>
            <a:ext cx="6394252" cy="694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70"/>
              </a:lnSpc>
              <a:buNone/>
            </a:pPr>
            <a:r>
              <a:rPr lang="en-US" sz="4376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Exploitation Techniques</a:t>
            </a:r>
            <a:endParaRPr lang="en-US" sz="4376" dirty="0"/>
          </a:p>
        </p:txBody>
      </p:sp>
      <p:sp>
        <p:nvSpPr>
          <p:cNvPr id="6" name="Shape 3"/>
          <p:cNvSpPr/>
          <p:nvPr/>
        </p:nvSpPr>
        <p:spPr>
          <a:xfrm>
            <a:off x="6264354" y="1822609"/>
            <a:ext cx="3682960" cy="2695099"/>
          </a:xfrm>
          <a:prstGeom prst="roundRect">
            <a:avLst>
              <a:gd name="adj" fmla="val 1485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6486644" y="2044898"/>
            <a:ext cx="3238381" cy="694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Web Application Attacks</a:t>
            </a:r>
            <a:endParaRPr lang="en-US" sz="2188" dirty="0"/>
          </a:p>
        </p:txBody>
      </p:sp>
      <p:sp>
        <p:nvSpPr>
          <p:cNvPr id="8" name="Text 5"/>
          <p:cNvSpPr/>
          <p:nvPr/>
        </p:nvSpPr>
        <p:spPr>
          <a:xfrm>
            <a:off x="6486644" y="2872859"/>
            <a:ext cx="3238381" cy="142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Exploiting vulnerabilities in web-based applications, such as SQL injection, cross-site scripting (XSS), and session hijacking.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69604" y="1822609"/>
            <a:ext cx="3682960" cy="2695099"/>
          </a:xfrm>
          <a:prstGeom prst="roundRect">
            <a:avLst>
              <a:gd name="adj" fmla="val 1485"/>
            </a:avLst>
          </a:prstGeom>
          <a:solidFill>
            <a:srgbClr val="3F4652"/>
          </a:solidFill>
          <a:ln/>
        </p:spPr>
      </p:sp>
      <p:sp>
        <p:nvSpPr>
          <p:cNvPr id="10" name="Text 7"/>
          <p:cNvSpPr/>
          <p:nvPr/>
        </p:nvSpPr>
        <p:spPr>
          <a:xfrm>
            <a:off x="10391894" y="2044898"/>
            <a:ext cx="2778681" cy="347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Privilege Escalation</a:t>
            </a:r>
            <a:endParaRPr lang="en-US" sz="2188" dirty="0"/>
          </a:p>
        </p:txBody>
      </p:sp>
      <p:sp>
        <p:nvSpPr>
          <p:cNvPr id="11" name="Text 8"/>
          <p:cNvSpPr/>
          <p:nvPr/>
        </p:nvSpPr>
        <p:spPr>
          <a:xfrm>
            <a:off x="10391894" y="2525554"/>
            <a:ext cx="3238381" cy="142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Gaining elevated access rights within the target system by leveraging vulnerabilities or misconfigurations.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64354" y="4739997"/>
            <a:ext cx="3682960" cy="2695099"/>
          </a:xfrm>
          <a:prstGeom prst="roundRect">
            <a:avLst>
              <a:gd name="adj" fmla="val 1485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86644" y="4962287"/>
            <a:ext cx="2806779" cy="347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Malware Deployment</a:t>
            </a:r>
            <a:endParaRPr lang="en-US" sz="2188" dirty="0"/>
          </a:p>
        </p:txBody>
      </p:sp>
      <p:sp>
        <p:nvSpPr>
          <p:cNvPr id="14" name="Text 11"/>
          <p:cNvSpPr/>
          <p:nvPr/>
        </p:nvSpPr>
        <p:spPr>
          <a:xfrm>
            <a:off x="6486644" y="5442942"/>
            <a:ext cx="3238381" cy="142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Introducing malicious code into the target environment to establish persistent access or further compromise the system.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0169604" y="4739997"/>
            <a:ext cx="3682960" cy="2695099"/>
          </a:xfrm>
          <a:prstGeom prst="roundRect">
            <a:avLst>
              <a:gd name="adj" fmla="val 1485"/>
            </a:avLst>
          </a:prstGeom>
          <a:solidFill>
            <a:srgbClr val="3F4652"/>
          </a:solidFill>
          <a:ln/>
        </p:spPr>
      </p:sp>
      <p:sp>
        <p:nvSpPr>
          <p:cNvPr id="16" name="Text 13"/>
          <p:cNvSpPr/>
          <p:nvPr/>
        </p:nvSpPr>
        <p:spPr>
          <a:xfrm>
            <a:off x="10391894" y="4962287"/>
            <a:ext cx="3238381" cy="694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Phishing and Social Engineering</a:t>
            </a:r>
            <a:endParaRPr lang="en-US" sz="2188" dirty="0"/>
          </a:p>
        </p:txBody>
      </p:sp>
      <p:sp>
        <p:nvSpPr>
          <p:cNvPr id="17" name="Text 14"/>
          <p:cNvSpPr/>
          <p:nvPr/>
        </p:nvSpPr>
        <p:spPr>
          <a:xfrm>
            <a:off x="10391894" y="5790247"/>
            <a:ext cx="3238381" cy="1422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Tricking users into revealing sensitive information or performing actions that compromise security.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5"/>
              </a:lnSpc>
              <a:buNone/>
            </a:pPr>
            <a:r>
              <a:rPr lang="en-US" sz="4348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Post-Exploitation and Privilege Escalation</a:t>
            </a:r>
            <a:endParaRPr lang="en-US" sz="4348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95128" y="2540794"/>
            <a:ext cx="3095982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Foothold Establishment</a:t>
            </a:r>
            <a:endParaRPr lang="en-US" sz="2174" dirty="0"/>
          </a:p>
        </p:txBody>
      </p:sp>
      <p:sp>
        <p:nvSpPr>
          <p:cNvPr id="8" name="Text 4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Maintaining access and control over the compromised system or network.</a:t>
            </a:r>
            <a:endParaRPr lang="en-US" sz="173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Lateral Movement</a:t>
            </a:r>
            <a:endParaRPr lang="en-US" sz="2174" dirty="0"/>
          </a:p>
        </p:txBody>
      </p:sp>
      <p:sp>
        <p:nvSpPr>
          <p:cNvPr id="11" name="Text 6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Traversing the target environment and gaining access to additional systems or resources.</a:t>
            </a:r>
            <a:endParaRPr lang="en-US" sz="173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Privilege Escalation</a:t>
            </a:r>
            <a:endParaRPr lang="en-US" sz="2174" dirty="0"/>
          </a:p>
        </p:txBody>
      </p:sp>
      <p:sp>
        <p:nvSpPr>
          <p:cNvPr id="14" name="Text 8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Elevating the attacker's permissions to gain more control and access within the target system.</a:t>
            </a:r>
            <a:endParaRPr lang="en-US" sz="1739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7219" y="887373"/>
            <a:ext cx="6166961" cy="542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69"/>
              </a:lnSpc>
              <a:buNone/>
            </a:pPr>
            <a:r>
              <a:rPr lang="en-US" sz="3415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Reporting and Documentation</a:t>
            </a:r>
            <a:endParaRPr lang="en-US" sz="3415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9" y="1689616"/>
            <a:ext cx="433626" cy="4336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7219" y="2296716"/>
            <a:ext cx="2168604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5"/>
              </a:lnSpc>
              <a:buNone/>
            </a:pPr>
            <a:r>
              <a:rPr lang="en-US" sz="170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Detailed Findings</a:t>
            </a:r>
            <a:endParaRPr lang="en-US" sz="1708" dirty="0"/>
          </a:p>
        </p:txBody>
      </p:sp>
      <p:sp>
        <p:nvSpPr>
          <p:cNvPr id="8" name="Text 4"/>
          <p:cNvSpPr/>
          <p:nvPr/>
        </p:nvSpPr>
        <p:spPr>
          <a:xfrm>
            <a:off x="607219" y="2671763"/>
            <a:ext cx="7929563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documentation of the vulnerabilities identified, the exploitation techniques used, and the potential impact on the target organization.</a:t>
            </a:r>
            <a:endParaRPr lang="en-US" sz="1366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9" y="3747254"/>
            <a:ext cx="433626" cy="43362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7219" y="4354354"/>
            <a:ext cx="2168604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5"/>
              </a:lnSpc>
              <a:buNone/>
            </a:pPr>
            <a:r>
              <a:rPr lang="en-US" sz="170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Risk Analysis</a:t>
            </a:r>
            <a:endParaRPr lang="en-US" sz="1708" dirty="0"/>
          </a:p>
        </p:txBody>
      </p:sp>
      <p:sp>
        <p:nvSpPr>
          <p:cNvPr id="11" name="Text 6"/>
          <p:cNvSpPr/>
          <p:nvPr/>
        </p:nvSpPr>
        <p:spPr>
          <a:xfrm>
            <a:off x="607219" y="4729401"/>
            <a:ext cx="7929563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Assessment of the likelihood and impact of the identified vulnerabilities, along with recommendations for remediation and risk mitigation.</a:t>
            </a:r>
            <a:endParaRPr lang="en-US" sz="1366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219" y="5804892"/>
            <a:ext cx="433626" cy="43362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7219" y="6411992"/>
            <a:ext cx="2168604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35"/>
              </a:lnSpc>
              <a:buNone/>
            </a:pPr>
            <a:r>
              <a:rPr lang="en-US" sz="1708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Executive Summary</a:t>
            </a:r>
            <a:endParaRPr lang="en-US" sz="1708" dirty="0"/>
          </a:p>
        </p:txBody>
      </p:sp>
      <p:sp>
        <p:nvSpPr>
          <p:cNvPr id="14" name="Text 8"/>
          <p:cNvSpPr/>
          <p:nvPr/>
        </p:nvSpPr>
        <p:spPr>
          <a:xfrm>
            <a:off x="607219" y="6787039"/>
            <a:ext cx="7929563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86"/>
              </a:lnSpc>
              <a:buNone/>
            </a:pPr>
            <a:r>
              <a:rPr lang="en-US" sz="136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high-level overview of the penetration test results, highlighting the key findings and recommendations for the target organization's leadership.</a:t>
            </a:r>
            <a:endParaRPr lang="en-US" sz="1366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92560" y="873562"/>
            <a:ext cx="7731681" cy="12611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65"/>
              </a:lnSpc>
              <a:buNone/>
            </a:pPr>
            <a:r>
              <a:rPr lang="en-US" sz="3972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Remediation and Risk Mitigation</a:t>
            </a:r>
            <a:endParaRPr lang="en-US" sz="3972" dirty="0"/>
          </a:p>
        </p:txBody>
      </p:sp>
      <p:sp>
        <p:nvSpPr>
          <p:cNvPr id="6" name="Shape 3"/>
          <p:cNvSpPr/>
          <p:nvPr/>
        </p:nvSpPr>
        <p:spPr>
          <a:xfrm>
            <a:off x="6192560" y="2437328"/>
            <a:ext cx="7731681" cy="4918710"/>
          </a:xfrm>
          <a:prstGeom prst="roundRect">
            <a:avLst>
              <a:gd name="adj" fmla="val 73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00180" y="2444948"/>
            <a:ext cx="7716441" cy="12258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401872" y="2573536"/>
            <a:ext cx="3451027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Vulnerability Patching</a:t>
            </a:r>
            <a:endParaRPr lang="en-US" sz="1589" dirty="0"/>
          </a:p>
        </p:txBody>
      </p:sp>
      <p:sp>
        <p:nvSpPr>
          <p:cNvPr id="9" name="Text 6"/>
          <p:cNvSpPr/>
          <p:nvPr/>
        </p:nvSpPr>
        <p:spPr>
          <a:xfrm>
            <a:off x="10263902" y="2573536"/>
            <a:ext cx="3451027" cy="9686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Applying software updates and security patches to address identified vulnerabilities.</a:t>
            </a:r>
            <a:endParaRPr lang="en-US" sz="1589" dirty="0"/>
          </a:p>
        </p:txBody>
      </p:sp>
      <p:sp>
        <p:nvSpPr>
          <p:cNvPr id="10" name="Shape 7"/>
          <p:cNvSpPr/>
          <p:nvPr/>
        </p:nvSpPr>
        <p:spPr>
          <a:xfrm>
            <a:off x="6200180" y="3670816"/>
            <a:ext cx="7716441" cy="1225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401872" y="3799403"/>
            <a:ext cx="3451027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Configuration Management</a:t>
            </a:r>
            <a:endParaRPr lang="en-US" sz="1589" dirty="0"/>
          </a:p>
        </p:txBody>
      </p:sp>
      <p:sp>
        <p:nvSpPr>
          <p:cNvPr id="12" name="Text 9"/>
          <p:cNvSpPr/>
          <p:nvPr/>
        </p:nvSpPr>
        <p:spPr>
          <a:xfrm>
            <a:off x="10263902" y="3799403"/>
            <a:ext cx="3451027" cy="9686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Reviewing and strengthening the security configurations of systems and applications.</a:t>
            </a:r>
            <a:endParaRPr lang="en-US" sz="1589" dirty="0"/>
          </a:p>
        </p:txBody>
      </p:sp>
      <p:sp>
        <p:nvSpPr>
          <p:cNvPr id="13" name="Shape 10"/>
          <p:cNvSpPr/>
          <p:nvPr/>
        </p:nvSpPr>
        <p:spPr>
          <a:xfrm>
            <a:off x="6200180" y="4896683"/>
            <a:ext cx="7716441" cy="12258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01872" y="5025271"/>
            <a:ext cx="3451027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 Control</a:t>
            </a:r>
            <a:endParaRPr lang="en-US" sz="1589" dirty="0"/>
          </a:p>
        </p:txBody>
      </p:sp>
      <p:sp>
        <p:nvSpPr>
          <p:cNvPr id="15" name="Text 12"/>
          <p:cNvSpPr/>
          <p:nvPr/>
        </p:nvSpPr>
        <p:spPr>
          <a:xfrm>
            <a:off x="10263902" y="5025271"/>
            <a:ext cx="3451027" cy="9686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Implementing robust access controls and privilege management to limit unauthorized access.</a:t>
            </a:r>
            <a:endParaRPr lang="en-US" sz="1589" dirty="0"/>
          </a:p>
        </p:txBody>
      </p:sp>
      <p:sp>
        <p:nvSpPr>
          <p:cNvPr id="16" name="Shape 13"/>
          <p:cNvSpPr/>
          <p:nvPr/>
        </p:nvSpPr>
        <p:spPr>
          <a:xfrm>
            <a:off x="6200180" y="6122551"/>
            <a:ext cx="7716441" cy="1225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401872" y="6251138"/>
            <a:ext cx="3451027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Security Awareness Training</a:t>
            </a:r>
            <a:endParaRPr lang="en-US" sz="1589" dirty="0"/>
          </a:p>
        </p:txBody>
      </p:sp>
      <p:sp>
        <p:nvSpPr>
          <p:cNvPr id="18" name="Text 15"/>
          <p:cNvSpPr/>
          <p:nvPr/>
        </p:nvSpPr>
        <p:spPr>
          <a:xfrm>
            <a:off x="10263902" y="6251138"/>
            <a:ext cx="3451027" cy="9686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2"/>
              </a:lnSpc>
              <a:buNone/>
            </a:pPr>
            <a:r>
              <a:rPr lang="en-US" sz="1589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Educating employees on security best practices and how to recognize and avoid social engineering attacks.</a:t>
            </a:r>
            <a:endParaRPr lang="en-US" sz="1589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358509"/>
            <a:ext cx="11286173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Compliance and Regulatory Requirements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Industry Standards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Adhering to industry-specific security frameworks and guidelines, such as PCI-DSS, HIPAA, or NIST.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634264"/>
            <a:ext cx="3123843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Regulatory Compliance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that the organization's security practices and controls meet the requirements of relevant laws and regulations.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Audit Preparation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Preparing for internal and external security audits by documenting security measures and maintaining evidence of compliance.</a:t>
            </a:r>
            <a:endParaRPr lang="en-US" sz="1786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2024-07-28T11:37:55Z</dcterms:created>
  <dcterms:modified xsi:type="dcterms:W3CDTF">2024-07-28T11:37:55Z</dcterms:modified>
</cp:coreProperties>
</file>